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4" r:id="rId10"/>
    <p:sldId id="265" r:id="rId11"/>
    <p:sldId id="266" r:id="rId12"/>
    <p:sldId id="267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3A30"/>
    <a:srgbClr val="31572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4660"/>
  </p:normalViewPr>
  <p:slideViewPr>
    <p:cSldViewPr>
      <p:cViewPr varScale="1">
        <p:scale>
          <a:sx n="110" d="100"/>
          <a:sy n="110" d="100"/>
        </p:scale>
        <p:origin x="-16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4C9A70-2DE9-4A7D-B575-310C850260CE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A6AEF4-D3C1-4D22-A4AF-1FC1AA79E66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4C9A70-2DE9-4A7D-B575-310C850260CE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A6AEF4-D3C1-4D22-A4AF-1FC1AA79E6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4C9A70-2DE9-4A7D-B575-310C850260CE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A6AEF4-D3C1-4D22-A4AF-1FC1AA79E6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4C9A70-2DE9-4A7D-B575-310C850260CE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A6AEF4-D3C1-4D22-A4AF-1FC1AA79E6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4C9A70-2DE9-4A7D-B575-310C850260CE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A6AEF4-D3C1-4D22-A4AF-1FC1AA79E66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4C9A70-2DE9-4A7D-B575-310C850260CE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A6AEF4-D3C1-4D22-A4AF-1FC1AA79E6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4C9A70-2DE9-4A7D-B575-310C850260CE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A6AEF4-D3C1-4D22-A4AF-1FC1AA79E6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4C9A70-2DE9-4A7D-B575-310C850260CE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A6AEF4-D3C1-4D22-A4AF-1FC1AA79E6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4C9A70-2DE9-4A7D-B575-310C850260CE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A6AEF4-D3C1-4D22-A4AF-1FC1AA79E66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4C9A70-2DE9-4A7D-B575-310C850260CE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A6AEF4-D3C1-4D22-A4AF-1FC1AA79E6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4C9A70-2DE9-4A7D-B575-310C850260CE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A6AEF4-D3C1-4D22-A4AF-1FC1AA79E66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F4C9A70-2DE9-4A7D-B575-310C850260CE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DA6AEF4-D3C1-4D22-A4AF-1FC1AA79E666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764704"/>
            <a:ext cx="6858000" cy="990600"/>
          </a:xfrm>
        </p:spPr>
        <p:txBody>
          <a:bodyPr>
            <a:noAutofit/>
          </a:bodyPr>
          <a:lstStyle/>
          <a:p>
            <a:pPr algn="ctr"/>
            <a:r>
              <a:rPr lang="uk-UA" sz="6000" b="1" dirty="0" err="1" smtClean="0">
                <a:solidFill>
                  <a:srgbClr val="7030A0"/>
                </a:solidFill>
              </a:rPr>
              <a:t>Портфоліо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509120"/>
            <a:ext cx="7406640" cy="17526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uk-UA" sz="3200" dirty="0" smtClean="0">
                <a:solidFill>
                  <a:schemeClr val="accent4">
                    <a:lumMod val="50000"/>
                  </a:schemeClr>
                </a:solidFill>
              </a:rPr>
              <a:t>Комунальної </a:t>
            </a:r>
            <a:r>
              <a:rPr lang="uk-UA" sz="3200" dirty="0" smtClean="0">
                <a:solidFill>
                  <a:schemeClr val="accent4">
                    <a:lumMod val="50000"/>
                  </a:schemeClr>
                </a:solidFill>
              </a:rPr>
              <a:t>установи </a:t>
            </a:r>
            <a:r>
              <a:rPr lang="uk-UA" sz="3200" dirty="0" err="1" smtClean="0">
                <a:solidFill>
                  <a:schemeClr val="accent4">
                    <a:lumMod val="50000"/>
                  </a:schemeClr>
                </a:solidFill>
              </a:rPr>
              <a:t>“</a:t>
            </a:r>
            <a:r>
              <a:rPr lang="uk-UA" sz="3200" dirty="0" err="1" smtClean="0">
                <a:solidFill>
                  <a:schemeClr val="accent4">
                    <a:lumMod val="50000"/>
                  </a:schemeClr>
                </a:solidFill>
              </a:rPr>
              <a:t>Сєвєрна</a:t>
            </a:r>
            <a:r>
              <a:rPr lang="uk-UA" sz="3200" dirty="0" smtClean="0">
                <a:solidFill>
                  <a:schemeClr val="accent4">
                    <a:lumMod val="50000"/>
                  </a:schemeClr>
                </a:solidFill>
              </a:rPr>
              <a:t> загальноосвітня школа </a:t>
            </a:r>
            <a:r>
              <a:rPr lang="uk-UA" sz="3200" dirty="0" smtClean="0">
                <a:solidFill>
                  <a:schemeClr val="accent4">
                    <a:lumMod val="50000"/>
                  </a:schemeClr>
                </a:solidFill>
              </a:rPr>
              <a:t>І-ІІІ ступенів №16 Краснодонської міської </a:t>
            </a:r>
            <a:r>
              <a:rPr lang="uk-UA" sz="3200" dirty="0" smtClean="0">
                <a:solidFill>
                  <a:schemeClr val="accent4">
                    <a:lumMod val="50000"/>
                  </a:schemeClr>
                </a:solidFill>
              </a:rPr>
              <a:t>ради                     </a:t>
            </a:r>
            <a:r>
              <a:rPr lang="uk-UA" sz="3200" dirty="0" smtClean="0">
                <a:solidFill>
                  <a:schemeClr val="accent4">
                    <a:lumMod val="50000"/>
                  </a:schemeClr>
                </a:solidFill>
              </a:rPr>
              <a:t>Луганської </a:t>
            </a:r>
            <a:r>
              <a:rPr lang="uk-UA" sz="3200" dirty="0" err="1" smtClean="0">
                <a:solidFill>
                  <a:schemeClr val="accent4">
                    <a:lumMod val="50000"/>
                  </a:schemeClr>
                </a:solidFill>
              </a:rPr>
              <a:t>області”</a:t>
            </a:r>
            <a:endParaRPr lang="ru-RU" sz="3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l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1772816"/>
            <a:ext cx="7056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2000"/>
            <a:r>
              <a:rPr lang="uk-UA" sz="4800" b="1" i="1" dirty="0" err="1" smtClean="0">
                <a:solidFill>
                  <a:srgbClr val="C00000"/>
                </a:solidFill>
              </a:rPr>
              <a:t>Куваєвої</a:t>
            </a:r>
            <a:r>
              <a:rPr lang="uk-UA" sz="4800" b="1" i="1" dirty="0" smtClean="0">
                <a:solidFill>
                  <a:srgbClr val="C00000"/>
                </a:solidFill>
              </a:rPr>
              <a:t> Наталії Анатоліївни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3429000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solidFill>
                  <a:srgbClr val="002060"/>
                </a:solidFill>
              </a:rPr>
              <a:t>з</a:t>
            </a:r>
            <a:r>
              <a:rPr lang="uk-UA" sz="2800" dirty="0" smtClean="0">
                <a:solidFill>
                  <a:srgbClr val="002060"/>
                </a:solidFill>
              </a:rPr>
              <a:t>аступника директора з виховної роботи, учителя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dirty="0" smtClean="0"/>
              <a:t>Учасник журі різноманітних шкільних конкурсів</a:t>
            </a:r>
            <a:endParaRPr lang="ru-RU" sz="3600" dirty="0"/>
          </a:p>
        </p:txBody>
      </p:sp>
      <p:pic>
        <p:nvPicPr>
          <p:cNvPr id="4099" name="Picture 3" descr="E:\мамины докум-ты\школа\фотографии\учителя11\ST8349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628800"/>
            <a:ext cx="6024668" cy="4518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/>
              <a:t>Організатор і учасник                                       шкільних заходів             </a:t>
            </a:r>
            <a:endParaRPr lang="ru-RU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3668" y="2060848"/>
            <a:ext cx="3104964" cy="413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:\Новая папка\CIMG0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564904"/>
            <a:ext cx="3717164" cy="2787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354162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effectLst/>
              </a:rPr>
              <a:t>Керівник шкільної музейної кімнати                </a:t>
            </a:r>
            <a:r>
              <a:rPr lang="uk-UA" sz="3600" dirty="0" err="1" smtClean="0">
                <a:effectLst/>
              </a:rPr>
              <a:t>“Світанок</a:t>
            </a:r>
            <a:r>
              <a:rPr lang="uk-UA" sz="3600" dirty="0" smtClean="0">
                <a:effectLst/>
              </a:rPr>
              <a:t> </a:t>
            </a:r>
            <a:r>
              <a:rPr lang="uk-UA" sz="3600" dirty="0" err="1" smtClean="0">
                <a:effectLst/>
              </a:rPr>
              <a:t>Луганщини”</a:t>
            </a:r>
            <a:endParaRPr lang="ru-RU" sz="3600" dirty="0">
              <a:effectLst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44824"/>
            <a:ext cx="6260595" cy="4695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Учасник громадських заходів</a:t>
            </a:r>
            <a:endParaRPr lang="ru-RU" dirty="0"/>
          </a:p>
        </p:txBody>
      </p:sp>
      <p:pic>
        <p:nvPicPr>
          <p:cNvPr id="7" name="Содержимое 6" descr="0702201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952836"/>
            <a:ext cx="4389239" cy="3291929"/>
          </a:xfrm>
          <a:ln>
            <a:solidFill>
              <a:srgbClr val="0070C0"/>
            </a:solidFill>
          </a:ln>
        </p:spPr>
      </p:pic>
      <p:pic>
        <p:nvPicPr>
          <p:cNvPr id="8" name="Рисунок 7" descr="07022010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700808"/>
            <a:ext cx="3003798" cy="4005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    Учасник міських, обласних семінарів</a:t>
            </a:r>
            <a:endParaRPr lang="ru-RU" dirty="0"/>
          </a:p>
        </p:txBody>
      </p:sp>
      <p:pic>
        <p:nvPicPr>
          <p:cNvPr id="6" name="Рисунок 5" descr="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2204864"/>
            <a:ext cx="2499474" cy="3670212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8" name="Содержимое 3" descr="00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1556792"/>
            <a:ext cx="2590462" cy="4797152"/>
          </a:xfrm>
          <a:ln>
            <a:solidFill>
              <a:srgbClr val="FFC000"/>
            </a:solidFill>
          </a:ln>
        </p:spPr>
      </p:pic>
      <p:pic>
        <p:nvPicPr>
          <p:cNvPr id="9" name="Рисунок 8" descr="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1412776"/>
            <a:ext cx="2470962" cy="50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07704" y="260648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chemeClr val="accent5">
                    <a:lumMod val="75000"/>
                  </a:schemeClr>
                </a:solidFill>
              </a:rPr>
              <a:t>         Мої досягнення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" name="Рисунок 8" descr="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80330">
            <a:off x="395536" y="260648"/>
            <a:ext cx="2513864" cy="3645024"/>
          </a:xfrm>
          <a:prstGeom prst="rect">
            <a:avLst/>
          </a:prstGeom>
        </p:spPr>
      </p:pic>
      <p:pic>
        <p:nvPicPr>
          <p:cNvPr id="10" name="Рисунок 9" descr="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05617">
            <a:off x="6444208" y="404664"/>
            <a:ext cx="2273847" cy="3356992"/>
          </a:xfrm>
          <a:prstGeom prst="rect">
            <a:avLst/>
          </a:prstGeom>
        </p:spPr>
      </p:pic>
      <p:pic>
        <p:nvPicPr>
          <p:cNvPr id="11" name="Рисунок 10" descr="0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466474">
            <a:off x="5652120" y="3068960"/>
            <a:ext cx="2306782" cy="3429000"/>
          </a:xfrm>
          <a:prstGeom prst="rect">
            <a:avLst/>
          </a:prstGeom>
        </p:spPr>
      </p:pic>
      <p:pic>
        <p:nvPicPr>
          <p:cNvPr id="12" name="Рисунок 11" descr="0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578595">
            <a:off x="1692650" y="3883760"/>
            <a:ext cx="1919777" cy="2753544"/>
          </a:xfrm>
          <a:prstGeom prst="rect">
            <a:avLst/>
          </a:prstGeom>
        </p:spPr>
      </p:pic>
      <p:pic>
        <p:nvPicPr>
          <p:cNvPr id="13" name="Рисунок 12" descr="0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1268760"/>
            <a:ext cx="2248371" cy="3212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25134" y="764704"/>
            <a:ext cx="4071953" cy="489638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4824536" cy="5328592"/>
          </a:xfrm>
        </p:spPr>
        <p:txBody>
          <a:bodyPr>
            <a:normAutofit fontScale="90000"/>
          </a:bodyPr>
          <a:lstStyle/>
          <a:p>
            <a:r>
              <a:rPr lang="uk-UA" sz="2700" dirty="0" smtClean="0"/>
              <a:t>      </a:t>
            </a:r>
            <a:br>
              <a:rPr lang="uk-UA" sz="2700" dirty="0" smtClean="0"/>
            </a:br>
            <a:r>
              <a:rPr lang="uk-UA" sz="3600" dirty="0" smtClean="0"/>
              <a:t> </a:t>
            </a:r>
            <a:r>
              <a:rPr lang="uk-UA" sz="3600" dirty="0" smtClean="0"/>
              <a:t>     Дата народження                                      </a:t>
            </a:r>
            <a:r>
              <a:rPr lang="uk-UA" sz="2700" dirty="0" smtClean="0"/>
              <a:t/>
            </a:r>
            <a:br>
              <a:rPr lang="uk-UA" sz="2700" dirty="0" smtClean="0"/>
            </a:br>
            <a:r>
              <a:rPr lang="uk-UA" sz="2700" dirty="0" smtClean="0"/>
              <a:t> </a:t>
            </a:r>
            <a:r>
              <a:rPr lang="uk-UA" sz="2700" dirty="0" smtClean="0"/>
              <a:t>                  </a:t>
            </a:r>
            <a:r>
              <a:rPr lang="uk-UA" sz="2700" dirty="0" smtClean="0">
                <a:solidFill>
                  <a:srgbClr val="002060"/>
                </a:solidFill>
              </a:rPr>
              <a:t>28.01.1970 р.</a:t>
            </a:r>
            <a:r>
              <a:rPr lang="uk-UA" sz="2700" dirty="0" smtClean="0"/>
              <a:t/>
            </a:r>
            <a:br>
              <a:rPr lang="uk-UA" sz="27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700" dirty="0" smtClean="0"/>
              <a:t>       Педагогічний стаж </a:t>
            </a:r>
            <a:br>
              <a:rPr lang="uk-UA" sz="2700" dirty="0" smtClean="0"/>
            </a:br>
            <a:r>
              <a:rPr lang="uk-UA" sz="3600" dirty="0" smtClean="0">
                <a:solidFill>
                  <a:srgbClr val="002060"/>
                </a:solidFill>
              </a:rPr>
              <a:t>             20 років</a:t>
            </a:r>
            <a:r>
              <a:rPr lang="uk-UA" sz="2700" dirty="0" smtClean="0"/>
              <a:t/>
            </a:r>
            <a:br>
              <a:rPr lang="uk-UA" sz="2700" dirty="0" smtClean="0"/>
            </a:br>
            <a:r>
              <a:rPr lang="uk-UA" sz="2700" dirty="0" smtClean="0"/>
              <a:t/>
            </a:r>
            <a:br>
              <a:rPr lang="uk-UA" sz="2700" dirty="0" smtClean="0"/>
            </a:br>
            <a:r>
              <a:rPr lang="uk-UA" sz="2700" dirty="0" smtClean="0"/>
              <a:t>      Професійний шлях                                      у ЗШ №16 з 01.09.2004 р.:</a:t>
            </a:r>
            <a:br>
              <a:rPr lang="uk-UA" sz="2700" dirty="0" smtClean="0"/>
            </a:br>
            <a:r>
              <a:rPr lang="uk-UA" sz="2700" dirty="0" smtClean="0"/>
              <a:t/>
            </a:r>
            <a:br>
              <a:rPr lang="uk-UA" sz="2700" dirty="0" smtClean="0"/>
            </a:br>
            <a:r>
              <a:rPr lang="uk-UA" sz="2700" dirty="0" smtClean="0"/>
              <a:t>  </a:t>
            </a:r>
            <a:r>
              <a:rPr lang="uk-UA" sz="2700" dirty="0" smtClean="0">
                <a:solidFill>
                  <a:srgbClr val="002060"/>
                </a:solidFill>
              </a:rPr>
              <a:t>- ЗДВР</a:t>
            </a:r>
            <a:r>
              <a:rPr lang="uk-UA" sz="2700" dirty="0" smtClean="0"/>
              <a:t/>
            </a:r>
            <a:br>
              <a:rPr lang="uk-UA" sz="2700" dirty="0" smtClean="0"/>
            </a:br>
            <a:r>
              <a:rPr lang="uk-UA" sz="2700" dirty="0" smtClean="0"/>
              <a:t> </a:t>
            </a:r>
            <a:r>
              <a:rPr lang="uk-UA" sz="2700" dirty="0" smtClean="0"/>
              <a:t> </a:t>
            </a:r>
            <a:r>
              <a:rPr lang="uk-UA" sz="2700" dirty="0" smtClean="0">
                <a:solidFill>
                  <a:schemeClr val="accent4">
                    <a:lumMod val="50000"/>
                  </a:schemeClr>
                </a:solidFill>
              </a:rPr>
              <a:t>- учитель рос. мови та л-ри</a:t>
            </a:r>
            <a:br>
              <a:rPr lang="uk-UA" sz="27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sz="2700" dirty="0" smtClean="0">
                <a:solidFill>
                  <a:srgbClr val="3C3A30"/>
                </a:solidFill>
              </a:rPr>
              <a:t> </a:t>
            </a:r>
            <a:r>
              <a:rPr lang="uk-UA" sz="2700" dirty="0" smtClean="0">
                <a:solidFill>
                  <a:srgbClr val="3C3A30"/>
                </a:solidFill>
              </a:rPr>
              <a:t> - учитель етики</a:t>
            </a:r>
            <a:endParaRPr lang="ru-RU" sz="2700" dirty="0">
              <a:solidFill>
                <a:srgbClr val="3C3A3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149080"/>
            <a:ext cx="7632848" cy="2304256"/>
          </a:xfrm>
        </p:spPr>
        <p:txBody>
          <a:bodyPr>
            <a:normAutofit/>
          </a:bodyPr>
          <a:lstStyle/>
          <a:p>
            <a:pPr algn="ctr"/>
            <a:r>
              <a:rPr lang="uk-UA" sz="4900" dirty="0" smtClean="0"/>
              <a:t>2004 р. </a:t>
            </a:r>
            <a:r>
              <a:rPr lang="uk-UA" dirty="0" smtClean="0"/>
              <a:t>- </a:t>
            </a:r>
            <a:r>
              <a:rPr lang="uk-UA" sz="3100" b="1" i="1" dirty="0" smtClean="0">
                <a:solidFill>
                  <a:srgbClr val="2D582A"/>
                </a:solidFill>
              </a:rPr>
              <a:t>закінчила Луганський </a:t>
            </a:r>
            <a:r>
              <a:rPr lang="uk-UA" sz="3100" b="1" i="1" dirty="0" smtClean="0">
                <a:solidFill>
                  <a:srgbClr val="2D582A"/>
                </a:solidFill>
              </a:rPr>
              <a:t>національний   педагогічний університет                                            імені  Тараса Шевченка</a:t>
            </a:r>
            <a:endParaRPr lang="ru-RU" sz="3100" dirty="0"/>
          </a:p>
        </p:txBody>
      </p:sp>
      <p:pic>
        <p:nvPicPr>
          <p:cNvPr id="4" name="Содержимое 3" descr="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404664"/>
            <a:ext cx="5673852" cy="3703320"/>
          </a:xfrm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329152">
            <a:off x="1153703" y="3294744"/>
            <a:ext cx="4024159" cy="2956259"/>
          </a:xfrm>
        </p:spPr>
      </p:pic>
      <p:pic>
        <p:nvPicPr>
          <p:cNvPr id="6" name="Рисунок 5" descr="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74401">
            <a:off x="4459853" y="1520678"/>
            <a:ext cx="4320480" cy="3217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498080" cy="1143000"/>
          </a:xfrm>
        </p:spPr>
        <p:txBody>
          <a:bodyPr>
            <a:normAutofit/>
          </a:bodyPr>
          <a:lstStyle/>
          <a:p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Курси підвищення кваліфікації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1844824"/>
            <a:ext cx="2952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solidFill>
                  <a:srgbClr val="2D582A"/>
                </a:solidFill>
                <a:latin typeface="Times New Roman" pitchFamily="18" charset="0"/>
                <a:cs typeface="Times New Roman" pitchFamily="18" charset="0"/>
              </a:rPr>
              <a:t>Результати останньої атестації – ІІ категорія, учитель рос. </a:t>
            </a:r>
            <a:r>
              <a:rPr lang="uk-UA" dirty="0">
                <a:solidFill>
                  <a:srgbClr val="2D582A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dirty="0" smtClean="0">
                <a:solidFill>
                  <a:srgbClr val="2D582A"/>
                </a:solidFill>
                <a:latin typeface="Times New Roman" pitchFamily="18" charset="0"/>
                <a:cs typeface="Times New Roman" pitchFamily="18" charset="0"/>
              </a:rPr>
              <a:t>ови та л-ри  2007 р.</a:t>
            </a:r>
            <a:endParaRPr lang="ru-RU" dirty="0">
              <a:solidFill>
                <a:srgbClr val="2D582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24128" y="5301208"/>
            <a:ext cx="26391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 smtClean="0">
                <a:solidFill>
                  <a:srgbClr val="000099"/>
                </a:solidFill>
              </a:rPr>
              <a:t>Курси  в ЛОІППО:</a:t>
            </a:r>
          </a:p>
          <a:p>
            <a:pPr algn="ctr"/>
            <a:r>
              <a:rPr lang="uk-UA" dirty="0" smtClean="0">
                <a:solidFill>
                  <a:srgbClr val="000099"/>
                </a:solidFill>
              </a:rPr>
              <a:t>- учителів етики - 2009 р.</a:t>
            </a:r>
          </a:p>
          <a:p>
            <a:pPr algn="ctr"/>
            <a:r>
              <a:rPr lang="uk-UA" dirty="0" smtClean="0">
                <a:solidFill>
                  <a:srgbClr val="000099"/>
                </a:solidFill>
              </a:rPr>
              <a:t>- ЗДВР -  2010</a:t>
            </a:r>
            <a:endParaRPr lang="uk-UA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2880320" cy="3240360"/>
          </a:xfrm>
        </p:spPr>
        <p:txBody>
          <a:bodyPr>
            <a:normAutofit/>
          </a:bodyPr>
          <a:lstStyle/>
          <a:p>
            <a:pPr algn="ctr"/>
            <a:r>
              <a:rPr lang="en-US" sz="2700" dirty="0" smtClean="0">
                <a:solidFill>
                  <a:srgbClr val="000099"/>
                </a:solidFill>
              </a:rPr>
              <a:t> </a:t>
            </a:r>
            <a:r>
              <a:rPr lang="uk-UA" sz="2700" dirty="0" smtClean="0">
                <a:solidFill>
                  <a:srgbClr val="000099"/>
                </a:solidFill>
              </a:rPr>
              <a:t>Курси  в      ЛОІППО </a:t>
            </a:r>
            <a:r>
              <a:rPr lang="uk-UA" sz="3200" dirty="0" smtClean="0">
                <a:solidFill>
                  <a:srgbClr val="000099"/>
                </a:solidFill>
              </a:rPr>
              <a:t/>
            </a:r>
            <a:br>
              <a:rPr lang="uk-UA" sz="3200" dirty="0" smtClean="0">
                <a:solidFill>
                  <a:srgbClr val="000099"/>
                </a:solidFill>
              </a:rPr>
            </a:br>
            <a:r>
              <a:rPr lang="uk-UA" sz="3200" i="1" dirty="0" smtClean="0">
                <a:solidFill>
                  <a:srgbClr val="000099"/>
                </a:solidFill>
                <a:effectLst/>
              </a:rPr>
              <a:t>учителів </a:t>
            </a:r>
            <a:r>
              <a:rPr lang="uk-UA" sz="2200" i="1" dirty="0" err="1" smtClean="0">
                <a:solidFill>
                  <a:srgbClr val="000099"/>
                </a:solidFill>
                <a:effectLst/>
              </a:rPr>
              <a:t>“Комп</a:t>
            </a:r>
            <a:r>
              <a:rPr lang="en-US" sz="2200" i="1" dirty="0" smtClean="0">
                <a:solidFill>
                  <a:srgbClr val="000099"/>
                </a:solidFill>
                <a:effectLst/>
              </a:rPr>
              <a:t>’</a:t>
            </a:r>
            <a:r>
              <a:rPr lang="uk-UA" sz="2200" i="1" dirty="0" err="1" smtClean="0">
                <a:solidFill>
                  <a:srgbClr val="000099"/>
                </a:solidFill>
                <a:effectLst/>
              </a:rPr>
              <a:t>ютерні</a:t>
            </a:r>
            <a:r>
              <a:rPr lang="uk-UA" sz="2200" i="1" dirty="0" smtClean="0">
                <a:solidFill>
                  <a:srgbClr val="000099"/>
                </a:solidFill>
                <a:effectLst/>
              </a:rPr>
              <a:t> технології                                                           у викладанні шкільних </a:t>
            </a:r>
            <a:r>
              <a:rPr lang="uk-UA" sz="2200" i="1" dirty="0" err="1" smtClean="0">
                <a:solidFill>
                  <a:srgbClr val="000099"/>
                </a:solidFill>
                <a:effectLst/>
              </a:rPr>
              <a:t>дисциплін”</a:t>
            </a:r>
            <a:r>
              <a:rPr lang="uk-UA" sz="2200" i="1" dirty="0" smtClean="0">
                <a:solidFill>
                  <a:srgbClr val="000099"/>
                </a:solidFill>
                <a:effectLst/>
              </a:rPr>
              <a:t> </a:t>
            </a:r>
            <a:r>
              <a:rPr lang="uk-UA" sz="3200" i="1" dirty="0" smtClean="0">
                <a:solidFill>
                  <a:srgbClr val="000099"/>
                </a:solidFill>
                <a:effectLst/>
              </a:rPr>
              <a:t/>
            </a:r>
            <a:br>
              <a:rPr lang="uk-UA" sz="3200" i="1" dirty="0" smtClean="0">
                <a:solidFill>
                  <a:srgbClr val="000099"/>
                </a:solidFill>
                <a:effectLst/>
              </a:rPr>
            </a:br>
            <a:r>
              <a:rPr lang="uk-UA" sz="3200" i="1" dirty="0" smtClean="0">
                <a:solidFill>
                  <a:srgbClr val="000099"/>
                </a:solidFill>
                <a:effectLst/>
              </a:rPr>
              <a:t> 2011 рік</a:t>
            </a:r>
            <a:endParaRPr lang="ru-RU" sz="3200" i="1" dirty="0">
              <a:effectLst/>
            </a:endParaRPr>
          </a:p>
        </p:txBody>
      </p:sp>
      <p:pic>
        <p:nvPicPr>
          <p:cNvPr id="4" name="Содержимое 3" descr="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7" y="332656"/>
            <a:ext cx="4916363" cy="36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664" y="4509120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Працюю над проблемою:</a:t>
            </a:r>
          </a:p>
          <a:p>
            <a:pPr algn="ctr"/>
            <a:r>
              <a:rPr lang="uk-UA" dirty="0" smtClean="0">
                <a:solidFill>
                  <a:srgbClr val="002060"/>
                </a:solidFill>
              </a:rPr>
              <a:t>Поглиблення знань учнів про людину та моральні взаємини в суспільстві. Стимулювання пізнавального інтересу учнів до етичного знання.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Методична діяльність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196752"/>
            <a:ext cx="7498080" cy="5088632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         </a:t>
            </a:r>
            <a:r>
              <a:rPr lang="uk-UA" dirty="0" smtClean="0"/>
              <a:t> • </a:t>
            </a:r>
            <a:r>
              <a:rPr lang="uk-UA" dirty="0" smtClean="0"/>
              <a:t>  Уроки;</a:t>
            </a:r>
            <a:r>
              <a:rPr lang="en-US" dirty="0" smtClean="0"/>
              <a:t>     </a:t>
            </a:r>
            <a:r>
              <a:rPr lang="uk-UA" dirty="0" smtClean="0"/>
              <a:t> </a:t>
            </a:r>
            <a:r>
              <a:rPr lang="uk-UA" dirty="0" smtClean="0"/>
              <a:t>• </a:t>
            </a:r>
            <a:r>
              <a:rPr lang="uk-UA" dirty="0" smtClean="0"/>
              <a:t>Педради</a:t>
            </a:r>
            <a:r>
              <a:rPr lang="uk-UA" dirty="0" smtClean="0"/>
              <a:t>:</a:t>
            </a:r>
          </a:p>
          <a:p>
            <a:pPr>
              <a:buNone/>
            </a:pPr>
            <a:r>
              <a:rPr lang="uk-UA" dirty="0" smtClean="0"/>
              <a:t>- </a:t>
            </a:r>
            <a:r>
              <a:rPr lang="uk-UA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“Психолого-педагогічні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умови подолання початкового рівня досягнень учнів. Виховання поваги до державних символів </a:t>
            </a:r>
            <a:r>
              <a:rPr lang="uk-UA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України”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13.jpg"/>
          <p:cNvPicPr>
            <a:picLocks noChangeAspect="1"/>
          </p:cNvPicPr>
          <p:nvPr/>
        </p:nvPicPr>
        <p:blipFill>
          <a:blip r:embed="rId2" cstate="print"/>
          <a:srcRect l="11024" t="5920"/>
          <a:stretch>
            <a:fillRect/>
          </a:stretch>
        </p:blipFill>
        <p:spPr>
          <a:xfrm>
            <a:off x="1331640" y="3356992"/>
            <a:ext cx="3487242" cy="2288532"/>
          </a:xfrm>
          <a:prstGeom prst="rect">
            <a:avLst/>
          </a:prstGeom>
        </p:spPr>
      </p:pic>
      <p:pic>
        <p:nvPicPr>
          <p:cNvPr id="7170" name="Picture 2" descr="E:\мамины докум-ты\школа\школа мамы\конкурсы-фото\ST8316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972800" y="-8229600"/>
            <a:ext cx="4800000" cy="3600000"/>
          </a:xfrm>
          <a:prstGeom prst="rect">
            <a:avLst/>
          </a:prstGeom>
          <a:noFill/>
        </p:spPr>
      </p:pic>
      <p:pic>
        <p:nvPicPr>
          <p:cNvPr id="6" name="Picture 2" descr="E:\мамины докум-ты\школа\школа мамы\конкурсы-фото\ST831601.JPG"/>
          <p:cNvPicPr>
            <a:picLocks noChangeAspect="1" noChangeArrowheads="1"/>
          </p:cNvPicPr>
          <p:nvPr/>
        </p:nvPicPr>
        <p:blipFill>
          <a:blip r:embed="rId4" cstate="print"/>
          <a:srcRect l="9100" t="6067"/>
          <a:stretch>
            <a:fillRect/>
          </a:stretch>
        </p:blipFill>
        <p:spPr bwMode="auto">
          <a:xfrm>
            <a:off x="5292080" y="3284984"/>
            <a:ext cx="2877071" cy="22298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88640"/>
            <a:ext cx="7498080" cy="3888432"/>
          </a:xfrm>
        </p:spPr>
        <p:txBody>
          <a:bodyPr>
            <a:normAutofit lnSpcReduction="10000"/>
          </a:bodyPr>
          <a:lstStyle/>
          <a:p>
            <a:r>
              <a:rPr lang="uk-UA" sz="2400" dirty="0" err="1" smtClean="0">
                <a:solidFill>
                  <a:srgbClr val="002060"/>
                </a:solidFill>
              </a:rPr>
              <a:t>“Виховання</a:t>
            </a:r>
            <a:r>
              <a:rPr lang="uk-UA" sz="2400" dirty="0" smtClean="0">
                <a:solidFill>
                  <a:srgbClr val="002060"/>
                </a:solidFill>
              </a:rPr>
              <a:t> дітей – спільна робота сім</a:t>
            </a:r>
            <a:r>
              <a:rPr lang="en-US" sz="2400" dirty="0" smtClean="0">
                <a:solidFill>
                  <a:srgbClr val="002060"/>
                </a:solidFill>
              </a:rPr>
              <a:t>’</a:t>
            </a:r>
            <a:r>
              <a:rPr lang="uk-UA" sz="2400" dirty="0" smtClean="0">
                <a:solidFill>
                  <a:srgbClr val="002060"/>
                </a:solidFill>
              </a:rPr>
              <a:t>ї та </a:t>
            </a:r>
            <a:r>
              <a:rPr lang="uk-UA" sz="2400" dirty="0" err="1" smtClean="0">
                <a:solidFill>
                  <a:srgbClr val="002060"/>
                </a:solidFill>
              </a:rPr>
              <a:t>школи”</a:t>
            </a:r>
            <a:endParaRPr lang="uk-UA" sz="2400" dirty="0" smtClean="0">
              <a:solidFill>
                <a:srgbClr val="002060"/>
              </a:solidFill>
            </a:endParaRPr>
          </a:p>
          <a:p>
            <a:r>
              <a:rPr lang="uk-UA" sz="2400" dirty="0" err="1" smtClean="0">
                <a:solidFill>
                  <a:srgbClr val="002060"/>
                </a:solidFill>
              </a:rPr>
              <a:t>“Стратегія</a:t>
            </a:r>
            <a:r>
              <a:rPr lang="uk-UA" sz="2400" dirty="0" smtClean="0">
                <a:solidFill>
                  <a:srgbClr val="002060"/>
                </a:solidFill>
              </a:rPr>
              <a:t> розвитку  школи, планування роботи навчально-виховного процесу в новому навчальному </a:t>
            </a:r>
            <a:r>
              <a:rPr lang="uk-UA" sz="2400" dirty="0" err="1" smtClean="0">
                <a:solidFill>
                  <a:srgbClr val="002060"/>
                </a:solidFill>
              </a:rPr>
              <a:t>році”</a:t>
            </a:r>
            <a:endParaRPr lang="uk-UA" sz="2400" dirty="0" smtClean="0">
              <a:solidFill>
                <a:srgbClr val="002060"/>
              </a:solidFill>
            </a:endParaRPr>
          </a:p>
          <a:p>
            <a:r>
              <a:rPr lang="uk-UA" sz="2400" dirty="0" err="1" smtClean="0">
                <a:solidFill>
                  <a:srgbClr val="002060"/>
                </a:solidFill>
              </a:rPr>
              <a:t>“Удосконалення</a:t>
            </a:r>
            <a:r>
              <a:rPr lang="uk-UA" sz="2400" dirty="0" smtClean="0">
                <a:solidFill>
                  <a:srgbClr val="002060"/>
                </a:solidFill>
              </a:rPr>
              <a:t> роботи класного керівника щодо формування позитивних якостей особистості </a:t>
            </a:r>
            <a:r>
              <a:rPr lang="uk-UA" sz="2400" dirty="0" err="1" smtClean="0">
                <a:solidFill>
                  <a:srgbClr val="002060"/>
                </a:solidFill>
              </a:rPr>
              <a:t>школярів”</a:t>
            </a:r>
            <a:endParaRPr lang="uk-UA" sz="2400" dirty="0" smtClean="0">
              <a:solidFill>
                <a:srgbClr val="002060"/>
              </a:solidFill>
            </a:endParaRPr>
          </a:p>
          <a:p>
            <a:r>
              <a:rPr lang="uk-UA" sz="2400" dirty="0" err="1" smtClean="0">
                <a:solidFill>
                  <a:srgbClr val="002060"/>
                </a:solidFill>
              </a:rPr>
              <a:t>“Профілактика</a:t>
            </a:r>
            <a:r>
              <a:rPr lang="uk-UA" sz="2400" dirty="0" smtClean="0">
                <a:solidFill>
                  <a:srgbClr val="002060"/>
                </a:solidFill>
              </a:rPr>
              <a:t> і попередження бездоглядності та правопорушень, недопущення злочинності серед учнів </a:t>
            </a:r>
            <a:r>
              <a:rPr lang="uk-UA" sz="2400" dirty="0" err="1" smtClean="0">
                <a:solidFill>
                  <a:srgbClr val="002060"/>
                </a:solidFill>
              </a:rPr>
              <a:t>школи”</a:t>
            </a:r>
            <a:endParaRPr lang="uk-UA" sz="2400" dirty="0" smtClean="0">
              <a:solidFill>
                <a:srgbClr val="002060"/>
              </a:solidFill>
            </a:endParaRPr>
          </a:p>
          <a:p>
            <a:endParaRPr lang="uk-UA" sz="2400" dirty="0" smtClean="0"/>
          </a:p>
          <a:p>
            <a:endParaRPr lang="ru-RU" sz="2400" dirty="0"/>
          </a:p>
        </p:txBody>
      </p:sp>
      <p:pic>
        <p:nvPicPr>
          <p:cNvPr id="7" name="Picture 2" descr="E:\мамины докум-ты\школа\фотографии\фото заходи\ST8354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861048"/>
            <a:ext cx="3333123" cy="2499842"/>
          </a:xfrm>
          <a:prstGeom prst="rect">
            <a:avLst/>
          </a:prstGeom>
          <a:noFill/>
        </p:spPr>
      </p:pic>
      <p:pic>
        <p:nvPicPr>
          <p:cNvPr id="8" name="Picture 4" descr="I:\Новая папка\DSC015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8052" y="3861048"/>
            <a:ext cx="3236664" cy="2427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600" dirty="0" smtClean="0"/>
              <a:t>Організатор і учасник заходів, присвячених Дню міста Краснодона</a:t>
            </a:r>
            <a:endParaRPr lang="ru-RU" sz="3600" dirty="0"/>
          </a:p>
        </p:txBody>
      </p:sp>
      <p:pic>
        <p:nvPicPr>
          <p:cNvPr id="4" name="Содержимое 3" descr="IMG_01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628800"/>
            <a:ext cx="5904656" cy="44284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Організатор проведення шкільних </a:t>
            </a:r>
            <a:r>
              <a:rPr lang="uk-UA" dirty="0" err="1" smtClean="0"/>
              <a:t>турзлітів</a:t>
            </a:r>
            <a:endParaRPr lang="ru-RU" dirty="0"/>
          </a:p>
        </p:txBody>
      </p:sp>
      <p:pic>
        <p:nvPicPr>
          <p:cNvPr id="3074" name="Picture 2" descr="E:\мамины докум-ты\школа\фотографии\ВСЕ ФОТО 2011-2012 ГОДА\1 вересня 2011 композиции\ST8369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429000"/>
            <a:ext cx="4104456" cy="3078342"/>
          </a:xfrm>
          <a:prstGeom prst="rect">
            <a:avLst/>
          </a:prstGeom>
          <a:noFill/>
        </p:spPr>
      </p:pic>
      <p:pic>
        <p:nvPicPr>
          <p:cNvPr id="6" name="Picture 2" descr="E:\мамины докум-ты\школа\фотографии\учителя11\ST8334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772816"/>
            <a:ext cx="3880520" cy="2910390"/>
          </a:xfrm>
          <a:prstGeom prst="rect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2">
      <a:dk1>
        <a:sysClr val="windowText" lastClr="000000"/>
      </a:dk1>
      <a:lt1>
        <a:srgbClr val="D4EAF0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254</TotalTime>
  <Words>224</Words>
  <Application>Microsoft Office PowerPoint</Application>
  <PresentationFormat>Экран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Портфоліо</vt:lpstr>
      <vt:lpstr>             Дата народження                                                          28.01.1970 р.         Педагогічний стаж               20 років        Професійний шлях                                      у ЗШ №16 з 01.09.2004 р.:    - ЗДВР   - учитель рос. мови та л-ри   - учитель етики</vt:lpstr>
      <vt:lpstr>2004 р. - закінчила Луганський національний   педагогічний університет                                            імені  Тараса Шевченка</vt:lpstr>
      <vt:lpstr>   Курси підвищення кваліфікації</vt:lpstr>
      <vt:lpstr> Курси  в      ЛОІППО  учителів “Комп’ютерні технології                                                           у викладанні шкільних дисциплін”   2011 рік</vt:lpstr>
      <vt:lpstr>    Методична діяльність</vt:lpstr>
      <vt:lpstr>Слайд 7</vt:lpstr>
      <vt:lpstr>Організатор і учасник заходів, присвячених Дню міста Краснодона</vt:lpstr>
      <vt:lpstr>Організатор проведення шкільних турзлітів</vt:lpstr>
      <vt:lpstr>Учасник журі різноманітних шкільних конкурсів</vt:lpstr>
      <vt:lpstr>Організатор і учасник                                       шкільних заходів             </vt:lpstr>
      <vt:lpstr>Керівник шкільної музейної кімнати                “Світанок Луганщини”</vt:lpstr>
      <vt:lpstr>Учасник громадських заходів</vt:lpstr>
      <vt:lpstr>    Учасник міських, обласних семінарів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Портфоліо</dc:title>
  <dc:creator>Сергей</dc:creator>
  <cp:lastModifiedBy>Сергей</cp:lastModifiedBy>
  <cp:revision>26</cp:revision>
  <dcterms:created xsi:type="dcterms:W3CDTF">2012-03-28T13:38:21Z</dcterms:created>
  <dcterms:modified xsi:type="dcterms:W3CDTF">2012-03-28T17:52:26Z</dcterms:modified>
</cp:coreProperties>
</file>