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9" r:id="rId8"/>
    <p:sldId id="270" r:id="rId9"/>
    <p:sldId id="271" r:id="rId10"/>
    <p:sldId id="267" r:id="rId11"/>
    <p:sldId id="266" r:id="rId12"/>
    <p:sldId id="262" r:id="rId13"/>
    <p:sldId id="268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82A"/>
    <a:srgbClr val="000099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 autoAdjust="0"/>
    <p:restoredTop sz="94660"/>
  </p:normalViewPr>
  <p:slideViewPr>
    <p:cSldViewPr>
      <p:cViewPr varScale="1">
        <p:scale>
          <a:sx n="71" d="100"/>
          <a:sy n="7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D3F3DF-FF86-4F13-87F9-EC85B8A56073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51556CB-31BB-4458-BE84-D13C6F8CC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b="1" dirty="0" err="1" smtClean="0">
                <a:solidFill>
                  <a:schemeClr val="accent2">
                    <a:lumMod val="75000"/>
                  </a:schemeClr>
                </a:solidFill>
              </a:rPr>
              <a:t>Портфоліо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136904" cy="4536504"/>
          </a:xfrm>
        </p:spPr>
        <p:txBody>
          <a:bodyPr>
            <a:normAutofit/>
          </a:bodyPr>
          <a:lstStyle/>
          <a:p>
            <a:endParaRPr lang="uk-UA" sz="36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Учителя біології</a:t>
            </a:r>
          </a:p>
          <a:p>
            <a:endParaRPr lang="uk-UA" sz="3600" dirty="0" smtClean="0">
              <a:solidFill>
                <a:srgbClr val="002060"/>
              </a:solidFill>
            </a:endParaRPr>
          </a:p>
          <a:p>
            <a:pPr algn="ctr"/>
            <a:r>
              <a:rPr lang="uk-UA" sz="3600" dirty="0" smtClean="0">
                <a:solidFill>
                  <a:srgbClr val="2D582A"/>
                </a:solidFill>
              </a:rPr>
              <a:t>Комунальної установи </a:t>
            </a:r>
            <a:r>
              <a:rPr lang="uk-UA" sz="3600" dirty="0" err="1" smtClean="0">
                <a:solidFill>
                  <a:srgbClr val="2D582A"/>
                </a:solidFill>
              </a:rPr>
              <a:t>“Сєвєрної</a:t>
            </a:r>
            <a:r>
              <a:rPr lang="uk-UA" sz="3600" dirty="0" smtClean="0">
                <a:solidFill>
                  <a:srgbClr val="2D582A"/>
                </a:solidFill>
              </a:rPr>
              <a:t> загальноосвітньої школи І-ІІІ ступенів №16 Краснодонської міської ради Луганської </a:t>
            </a:r>
            <a:r>
              <a:rPr lang="uk-UA" sz="3600" dirty="0" err="1" smtClean="0">
                <a:solidFill>
                  <a:srgbClr val="2D582A"/>
                </a:solidFill>
              </a:rPr>
              <a:t>області”</a:t>
            </a:r>
            <a:endParaRPr lang="ru-RU" sz="3600" dirty="0">
              <a:solidFill>
                <a:srgbClr val="2D582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Pictures\2012-03-19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2991">
            <a:off x="4482625" y="1365324"/>
            <a:ext cx="2936484" cy="2502545"/>
          </a:xfrm>
          <a:prstGeom prst="rect">
            <a:avLst/>
          </a:prstGeom>
          <a:noFill/>
        </p:spPr>
      </p:pic>
      <p:pic>
        <p:nvPicPr>
          <p:cNvPr id="2" name="Picture 4" descr="ST8315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4908">
            <a:off x="4861872" y="3607213"/>
            <a:ext cx="3599954" cy="269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39952" y="332656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Робота гуртка </a:t>
            </a:r>
            <a:r>
              <a:rPr lang="uk-UA" sz="3600" dirty="0" err="1" smtClean="0">
                <a:solidFill>
                  <a:srgbClr val="C00000"/>
                </a:solidFill>
              </a:rPr>
              <a:t>“Планеті-шанс</a:t>
            </a:r>
            <a:r>
              <a:rPr lang="uk-UA" sz="3600" dirty="0" smtClean="0">
                <a:solidFill>
                  <a:srgbClr val="C00000"/>
                </a:solidFill>
              </a:rPr>
              <a:t>!”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785" y="476672"/>
            <a:ext cx="3711008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10109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4896544" cy="367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P1010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1927">
            <a:off x="727724" y="887480"/>
            <a:ext cx="4229381" cy="31726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69269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0099"/>
                </a:solidFill>
              </a:rPr>
              <a:t>Виступи агітбригади</a:t>
            </a:r>
            <a:endParaRPr lang="ru-RU" sz="3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96962">
            <a:off x="782659" y="1022935"/>
            <a:ext cx="4062535" cy="2726413"/>
          </a:xfrm>
          <a:prstGeom prst="rect">
            <a:avLst/>
          </a:prstGeom>
        </p:spPr>
      </p:pic>
      <p:pic>
        <p:nvPicPr>
          <p:cNvPr id="4" name="Рисунок 3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01008"/>
            <a:ext cx="4791456" cy="2592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112474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err="1" smtClean="0">
                <a:solidFill>
                  <a:srgbClr val="000099"/>
                </a:solidFill>
              </a:rPr>
              <a:t>Ток-шоу</a:t>
            </a:r>
            <a:endParaRPr lang="ru-RU" sz="5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амины докум-ты\школа\фотографии\ВСЕ ФОТО 2011-2012 ГОДА\Фото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76872"/>
            <a:ext cx="4597772" cy="3447636"/>
          </a:xfrm>
          <a:prstGeom prst="rect">
            <a:avLst/>
          </a:prstGeom>
          <a:noFill/>
        </p:spPr>
      </p:pic>
      <p:pic>
        <p:nvPicPr>
          <p:cNvPr id="3" name="Рисунок 2" descr="006.jpg"/>
          <p:cNvPicPr>
            <a:picLocks noChangeAspect="1"/>
          </p:cNvPicPr>
          <p:nvPr/>
        </p:nvPicPr>
        <p:blipFill>
          <a:blip r:embed="rId3" cstate="print"/>
          <a:srcRect t="20073" r="-1611"/>
          <a:stretch>
            <a:fillRect/>
          </a:stretch>
        </p:blipFill>
        <p:spPr>
          <a:xfrm>
            <a:off x="467544" y="2204864"/>
            <a:ext cx="3024336" cy="372733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15616" y="76470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0099"/>
                </a:solidFill>
              </a:rPr>
              <a:t>  Тиждень біології</a:t>
            </a:r>
            <a:endParaRPr lang="ru-RU" sz="5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000099"/>
                </a:solidFill>
              </a:rPr>
              <a:t>Виховні заходи</a:t>
            </a:r>
            <a:endParaRPr lang="ru-RU" sz="4400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1345">
            <a:off x="564000" y="2025919"/>
            <a:ext cx="3992480" cy="2799605"/>
          </a:xfrm>
          <a:prstGeom prst="rect">
            <a:avLst/>
          </a:prstGeom>
        </p:spPr>
      </p:pic>
      <p:pic>
        <p:nvPicPr>
          <p:cNvPr id="4" name="Рисунок 3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5239">
            <a:off x="4353993" y="1701947"/>
            <a:ext cx="4097634" cy="29165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C00000"/>
                </a:solidFill>
              </a:rPr>
              <a:t>     Мої досягнення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010.jpg"/>
          <p:cNvPicPr>
            <a:picLocks noChangeAspect="1"/>
          </p:cNvPicPr>
          <p:nvPr/>
        </p:nvPicPr>
        <p:blipFill>
          <a:blip r:embed="rId2" cstate="print"/>
          <a:srcRect l="6679" t="2751" r="2347" b="3801"/>
          <a:stretch>
            <a:fillRect/>
          </a:stretch>
        </p:blipFill>
        <p:spPr>
          <a:xfrm rot="20527471">
            <a:off x="922615" y="1567927"/>
            <a:ext cx="3109289" cy="4392488"/>
          </a:xfrm>
          <a:prstGeom prst="rect">
            <a:avLst/>
          </a:prstGeom>
        </p:spPr>
      </p:pic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3139">
            <a:off x="5063852" y="1613427"/>
            <a:ext cx="3106377" cy="44801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068" y="908720"/>
            <a:ext cx="3653721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60032" y="33265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0099"/>
                </a:solidFill>
              </a:rPr>
              <a:t>Левицька Валентина Олексіївна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060848"/>
            <a:ext cx="46805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2D582A"/>
                </a:solidFill>
              </a:rPr>
              <a:t>Дата народження -15.11.1938 р.</a:t>
            </a:r>
          </a:p>
          <a:p>
            <a:endParaRPr lang="uk-UA" sz="2000" dirty="0" smtClean="0">
              <a:solidFill>
                <a:srgbClr val="2D582A"/>
              </a:solidFill>
            </a:endParaRPr>
          </a:p>
          <a:p>
            <a:r>
              <a:rPr lang="uk-UA" sz="2000" dirty="0" smtClean="0">
                <a:solidFill>
                  <a:srgbClr val="2D582A"/>
                </a:solidFill>
              </a:rPr>
              <a:t> Педагогічний стаж -  52 роки</a:t>
            </a:r>
          </a:p>
          <a:p>
            <a:endParaRPr lang="uk-UA" sz="2000" dirty="0">
              <a:solidFill>
                <a:srgbClr val="2D582A"/>
              </a:solidFill>
            </a:endParaRPr>
          </a:p>
          <a:p>
            <a:pPr algn="ctr"/>
            <a:r>
              <a:rPr lang="uk-UA" sz="2400" dirty="0" smtClean="0">
                <a:solidFill>
                  <a:srgbClr val="2D582A"/>
                </a:solidFill>
              </a:rPr>
              <a:t>Професійний шлях                                   у </a:t>
            </a:r>
            <a:r>
              <a:rPr lang="uk-UA" sz="2400" dirty="0" err="1" smtClean="0">
                <a:solidFill>
                  <a:srgbClr val="2D582A"/>
                </a:solidFill>
              </a:rPr>
              <a:t>Сєвєрній</a:t>
            </a:r>
            <a:r>
              <a:rPr lang="uk-UA" sz="2400" dirty="0" smtClean="0">
                <a:solidFill>
                  <a:srgbClr val="2D582A"/>
                </a:solidFill>
              </a:rPr>
              <a:t> ЗШ №16</a:t>
            </a:r>
          </a:p>
          <a:p>
            <a:pPr algn="ctr"/>
            <a:r>
              <a:rPr lang="uk-UA" sz="2400" dirty="0" smtClean="0">
                <a:solidFill>
                  <a:srgbClr val="2D582A"/>
                </a:solidFill>
              </a:rPr>
              <a:t>з 15.08.1960 року</a:t>
            </a:r>
          </a:p>
          <a:p>
            <a:pPr algn="ctr"/>
            <a:r>
              <a:rPr lang="uk-UA" sz="2400" dirty="0" smtClean="0">
                <a:solidFill>
                  <a:srgbClr val="2D582A"/>
                </a:solidFill>
              </a:rPr>
              <a:t>               </a:t>
            </a:r>
            <a:r>
              <a:rPr lang="uk-UA" sz="2000" dirty="0" smtClean="0">
                <a:solidFill>
                  <a:srgbClr val="2D582A"/>
                </a:solidFill>
              </a:rPr>
              <a:t>                   </a:t>
            </a:r>
            <a:endParaRPr lang="uk-UA" sz="2000" dirty="0">
              <a:solidFill>
                <a:srgbClr val="2D582A"/>
              </a:solidFill>
            </a:endParaRPr>
          </a:p>
          <a:p>
            <a:r>
              <a:rPr lang="uk-UA" sz="2000" dirty="0">
                <a:solidFill>
                  <a:srgbClr val="2D582A"/>
                </a:solidFill>
              </a:rPr>
              <a:t> </a:t>
            </a:r>
            <a:r>
              <a:rPr lang="uk-UA" sz="2000" dirty="0" smtClean="0">
                <a:solidFill>
                  <a:srgbClr val="2D582A"/>
                </a:solidFill>
              </a:rPr>
              <a:t>          - учитель біології;</a:t>
            </a:r>
          </a:p>
          <a:p>
            <a:r>
              <a:rPr lang="uk-UA" sz="2000" dirty="0" smtClean="0">
                <a:solidFill>
                  <a:srgbClr val="2D582A"/>
                </a:solidFill>
              </a:rPr>
              <a:t>           - заступник директора з навчально-виховної роботи;</a:t>
            </a:r>
          </a:p>
          <a:p>
            <a:r>
              <a:rPr lang="uk-UA" sz="2000" dirty="0" smtClean="0">
                <a:solidFill>
                  <a:srgbClr val="2D582A"/>
                </a:solidFill>
              </a:rPr>
              <a:t>           </a:t>
            </a:r>
            <a:r>
              <a:rPr lang="uk-UA" sz="2000" dirty="0" err="1" smtClean="0">
                <a:solidFill>
                  <a:srgbClr val="2D582A"/>
                </a:solidFill>
              </a:rPr>
              <a:t>-учитель</a:t>
            </a:r>
            <a:r>
              <a:rPr lang="uk-UA" sz="2000" dirty="0" smtClean="0">
                <a:solidFill>
                  <a:srgbClr val="2D582A"/>
                </a:solidFill>
              </a:rPr>
              <a:t>  географії</a:t>
            </a:r>
          </a:p>
          <a:p>
            <a:endParaRPr lang="uk-UA" sz="2000" dirty="0">
              <a:solidFill>
                <a:srgbClr val="2D582A"/>
              </a:solidFill>
            </a:endParaRPr>
          </a:p>
          <a:p>
            <a:endParaRPr lang="uk-UA" sz="2000" dirty="0" smtClean="0">
              <a:solidFill>
                <a:srgbClr val="2D582A"/>
              </a:solidFill>
            </a:endParaRPr>
          </a:p>
          <a:p>
            <a:r>
              <a:rPr lang="uk-UA" sz="2000" dirty="0" smtClean="0">
                <a:solidFill>
                  <a:srgbClr val="2D582A"/>
                </a:solidFill>
              </a:rPr>
              <a:t> </a:t>
            </a:r>
            <a:endParaRPr lang="ru-RU" sz="2000" dirty="0">
              <a:solidFill>
                <a:srgbClr val="2D582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61215" y="-416998"/>
            <a:ext cx="3973299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1124744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2D582A"/>
                </a:solidFill>
              </a:rPr>
              <a:t>У </a:t>
            </a:r>
            <a:r>
              <a:rPr lang="uk-UA" sz="2400" b="1" i="1" u="sng" dirty="0" smtClean="0">
                <a:solidFill>
                  <a:srgbClr val="2D582A"/>
                </a:solidFill>
              </a:rPr>
              <a:t>1960</a:t>
            </a:r>
            <a:r>
              <a:rPr lang="uk-UA" sz="2400" b="1" i="1" dirty="0" smtClean="0">
                <a:solidFill>
                  <a:srgbClr val="2D582A"/>
                </a:solidFill>
              </a:rPr>
              <a:t> році – закінчила Луганський Державний педагогічний інститут імені Т.Г.Шевченка</a:t>
            </a:r>
            <a:endParaRPr lang="ru-RU" sz="2400" b="1" i="1" dirty="0">
              <a:solidFill>
                <a:srgbClr val="2D582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58112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0099"/>
                </a:solidFill>
              </a:rPr>
              <a:t>   Спеціальність – географія та біологія</a:t>
            </a:r>
          </a:p>
          <a:p>
            <a:endParaRPr lang="uk-UA" dirty="0"/>
          </a:p>
          <a:p>
            <a:r>
              <a:rPr lang="uk-UA" sz="2200" dirty="0" smtClean="0">
                <a:solidFill>
                  <a:srgbClr val="660066"/>
                </a:solidFill>
              </a:rPr>
              <a:t>         Кваліфікація – учитель географії та біології                     </a:t>
            </a:r>
          </a:p>
          <a:p>
            <a:r>
              <a:rPr lang="uk-UA" sz="2200" dirty="0">
                <a:solidFill>
                  <a:srgbClr val="660066"/>
                </a:solidFill>
              </a:rPr>
              <a:t> </a:t>
            </a:r>
            <a:r>
              <a:rPr lang="uk-UA" sz="2200" dirty="0" smtClean="0">
                <a:solidFill>
                  <a:srgbClr val="660066"/>
                </a:solidFill>
              </a:rPr>
              <a:t>                              середньої школи</a:t>
            </a:r>
            <a:endParaRPr lang="ru-RU" sz="22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196752"/>
            <a:ext cx="5164100" cy="38655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548680"/>
            <a:ext cx="5987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Курси підвищення кваліфікації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92896"/>
            <a:ext cx="2574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dirty="0" smtClean="0">
                <a:solidFill>
                  <a:srgbClr val="000099"/>
                </a:solidFill>
              </a:rPr>
              <a:t>ЛОІППО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57301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660066"/>
                </a:solidFill>
              </a:rPr>
              <a:t>04.02-28.04    </a:t>
            </a:r>
          </a:p>
          <a:p>
            <a:r>
              <a:rPr lang="uk-UA" sz="2800" dirty="0" smtClean="0">
                <a:solidFill>
                  <a:srgbClr val="660066"/>
                </a:solidFill>
              </a:rPr>
              <a:t>    2011 рік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9675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2D582A"/>
                </a:solidFill>
                <a:latin typeface="Times New Roman" pitchFamily="18" charset="0"/>
                <a:cs typeface="Times New Roman" pitchFamily="18" charset="0"/>
              </a:rPr>
              <a:t>Результати останньої атестації – І категорія, 2007 р.</a:t>
            </a:r>
            <a:endParaRPr lang="ru-RU" sz="2400" dirty="0">
              <a:solidFill>
                <a:srgbClr val="2D58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94116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          Працюю над проблемою:</a:t>
            </a:r>
          </a:p>
          <a:p>
            <a:pPr algn="ctr"/>
            <a:r>
              <a:rPr lang="uk-UA" sz="2800" dirty="0" smtClean="0">
                <a:solidFill>
                  <a:srgbClr val="000099"/>
                </a:solidFill>
              </a:rPr>
              <a:t>Виховання в учнів загальнолюдських та громадянських якостей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   Методична діяльність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2D582A"/>
                </a:solidFill>
              </a:rPr>
              <a:t> ВІДКРИТІ УРОКИ</a:t>
            </a:r>
            <a:r>
              <a:rPr lang="uk-UA" sz="2800" dirty="0" smtClean="0">
                <a:solidFill>
                  <a:srgbClr val="000099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uk-UA" dirty="0" err="1" smtClean="0">
                <a:solidFill>
                  <a:srgbClr val="000099"/>
                </a:solidFill>
              </a:rPr>
              <a:t>“</a:t>
            </a:r>
            <a:r>
              <a:rPr lang="uk-UA" sz="2000" dirty="0" err="1" smtClean="0">
                <a:solidFill>
                  <a:srgbClr val="000099"/>
                </a:solidFill>
              </a:rPr>
              <a:t>Феномен</a:t>
            </a:r>
            <a:r>
              <a:rPr lang="uk-UA" sz="2000" dirty="0" smtClean="0">
                <a:solidFill>
                  <a:srgbClr val="000099"/>
                </a:solidFill>
              </a:rPr>
              <a:t> </a:t>
            </a:r>
            <a:r>
              <a:rPr lang="uk-UA" sz="2000" dirty="0" err="1" smtClean="0">
                <a:solidFill>
                  <a:srgbClr val="000099"/>
                </a:solidFill>
              </a:rPr>
              <a:t>жизни</a:t>
            </a:r>
            <a:r>
              <a:rPr lang="ru-RU" sz="2000" dirty="0" smtClean="0">
                <a:solidFill>
                  <a:srgbClr val="000099"/>
                </a:solidFill>
              </a:rPr>
              <a:t> и здоровья человека» (11 </a:t>
            </a:r>
            <a:r>
              <a:rPr lang="ru-RU" sz="2000" dirty="0" err="1" smtClean="0">
                <a:solidFill>
                  <a:srgbClr val="000099"/>
                </a:solidFill>
              </a:rPr>
              <a:t>кл</a:t>
            </a:r>
            <a:r>
              <a:rPr lang="ru-RU" sz="2000" dirty="0" smtClean="0">
                <a:solidFill>
                  <a:srgbClr val="000099"/>
                </a:solidFill>
              </a:rPr>
              <a:t>.);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</a:rPr>
              <a:t>«Влияние алкоголя, наркотиков и токсинов на                                                    нервную систему» (9 </a:t>
            </a:r>
            <a:r>
              <a:rPr lang="ru-RU" sz="2000" dirty="0" err="1" smtClean="0">
                <a:solidFill>
                  <a:srgbClr val="000099"/>
                </a:solidFill>
              </a:rPr>
              <a:t>кл</a:t>
            </a:r>
            <a:r>
              <a:rPr lang="ru-RU" sz="2000" dirty="0" smtClean="0">
                <a:solidFill>
                  <a:srgbClr val="000099"/>
                </a:solidFill>
              </a:rPr>
              <a:t>);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0099"/>
                </a:solidFill>
              </a:rPr>
              <a:t>“ </a:t>
            </a:r>
            <a:r>
              <a:rPr lang="uk-UA" sz="2000" dirty="0" err="1" smtClean="0">
                <a:solidFill>
                  <a:srgbClr val="000099"/>
                </a:solidFill>
              </a:rPr>
              <a:t>Тоталитаризм</a:t>
            </a:r>
            <a:r>
              <a:rPr lang="uk-UA" sz="2000" dirty="0" smtClean="0">
                <a:solidFill>
                  <a:srgbClr val="000099"/>
                </a:solidFill>
              </a:rPr>
              <a:t> и наука. </a:t>
            </a:r>
            <a:r>
              <a:rPr lang="uk-UA" sz="2000" dirty="0" err="1" smtClean="0">
                <a:solidFill>
                  <a:srgbClr val="000099"/>
                </a:solidFill>
              </a:rPr>
              <a:t>Разгром</a:t>
            </a:r>
            <a:r>
              <a:rPr lang="uk-UA" sz="2000" dirty="0" smtClean="0">
                <a:solidFill>
                  <a:srgbClr val="000099"/>
                </a:solidFill>
              </a:rPr>
              <a:t> генетики в СССР, </a:t>
            </a:r>
            <a:r>
              <a:rPr lang="uk-UA" sz="2000" dirty="0" err="1" smtClean="0">
                <a:solidFill>
                  <a:srgbClr val="000099"/>
                </a:solidFill>
              </a:rPr>
              <a:t>как</a:t>
            </a:r>
            <a:r>
              <a:rPr lang="uk-UA" sz="2000" dirty="0" smtClean="0">
                <a:solidFill>
                  <a:srgbClr val="000099"/>
                </a:solidFill>
              </a:rPr>
              <a:t> одно </a:t>
            </a:r>
            <a:r>
              <a:rPr lang="uk-UA" sz="2000" dirty="0" err="1" smtClean="0">
                <a:solidFill>
                  <a:srgbClr val="000099"/>
                </a:solidFill>
              </a:rPr>
              <a:t>из</a:t>
            </a:r>
            <a:r>
              <a:rPr lang="uk-UA" sz="2000" dirty="0" smtClean="0">
                <a:solidFill>
                  <a:srgbClr val="000099"/>
                </a:solidFill>
              </a:rPr>
              <a:t> </a:t>
            </a:r>
            <a:r>
              <a:rPr lang="uk-UA" sz="2000" dirty="0" err="1" smtClean="0">
                <a:solidFill>
                  <a:srgbClr val="000099"/>
                </a:solidFill>
              </a:rPr>
              <a:t>преступлений</a:t>
            </a:r>
            <a:r>
              <a:rPr lang="uk-UA" sz="2000" dirty="0" smtClean="0">
                <a:solidFill>
                  <a:srgbClr val="000099"/>
                </a:solidFill>
              </a:rPr>
              <a:t> </a:t>
            </a:r>
            <a:r>
              <a:rPr lang="uk-UA" sz="2000" dirty="0" err="1" smtClean="0">
                <a:solidFill>
                  <a:srgbClr val="000099"/>
                </a:solidFill>
              </a:rPr>
              <a:t>слалинизма”</a:t>
            </a:r>
            <a:r>
              <a:rPr lang="uk-UA" sz="2000" dirty="0" smtClean="0">
                <a:solidFill>
                  <a:srgbClr val="000099"/>
                </a:solidFill>
              </a:rPr>
              <a:t> (11 кл.);</a:t>
            </a:r>
          </a:p>
          <a:p>
            <a:pPr>
              <a:buFontTx/>
              <a:buChar char="-"/>
            </a:pPr>
            <a:r>
              <a:rPr lang="uk-UA" sz="2000" dirty="0" err="1" smtClean="0">
                <a:solidFill>
                  <a:srgbClr val="000099"/>
                </a:solidFill>
              </a:rPr>
              <a:t>“Руку</a:t>
            </a:r>
            <a:r>
              <a:rPr lang="uk-UA" sz="2000" dirty="0" smtClean="0">
                <a:solidFill>
                  <a:srgbClr val="000099"/>
                </a:solidFill>
              </a:rPr>
              <a:t> дружби, Природо!” (8 кл.);</a:t>
            </a:r>
          </a:p>
          <a:p>
            <a:pPr>
              <a:buFontTx/>
              <a:buChar char="-"/>
            </a:pPr>
            <a:r>
              <a:rPr lang="uk-UA" sz="2000" dirty="0" err="1" smtClean="0">
                <a:solidFill>
                  <a:srgbClr val="000099"/>
                </a:solidFill>
              </a:rPr>
              <a:t>“Гипотезы</a:t>
            </a:r>
            <a:r>
              <a:rPr lang="uk-UA" sz="2000" dirty="0" smtClean="0">
                <a:solidFill>
                  <a:srgbClr val="000099"/>
                </a:solidFill>
              </a:rPr>
              <a:t> </a:t>
            </a:r>
            <a:r>
              <a:rPr lang="uk-UA" sz="2000" dirty="0" err="1" smtClean="0">
                <a:solidFill>
                  <a:srgbClr val="000099"/>
                </a:solidFill>
              </a:rPr>
              <a:t>возникновения</a:t>
            </a:r>
            <a:r>
              <a:rPr lang="uk-UA" sz="2000" dirty="0" smtClean="0">
                <a:solidFill>
                  <a:srgbClr val="000099"/>
                </a:solidFill>
              </a:rPr>
              <a:t> </a:t>
            </a:r>
            <a:r>
              <a:rPr lang="uk-UA" sz="2000" dirty="0" err="1" smtClean="0">
                <a:solidFill>
                  <a:srgbClr val="000099"/>
                </a:solidFill>
              </a:rPr>
              <a:t>жизни</a:t>
            </a:r>
            <a:r>
              <a:rPr lang="uk-UA" sz="2000" dirty="0" smtClean="0">
                <a:solidFill>
                  <a:srgbClr val="000099"/>
                </a:solidFill>
              </a:rPr>
              <a:t> на </a:t>
            </a:r>
            <a:r>
              <a:rPr lang="uk-UA" sz="2000" dirty="0" err="1" smtClean="0">
                <a:solidFill>
                  <a:srgbClr val="000099"/>
                </a:solidFill>
              </a:rPr>
              <a:t>земле”</a:t>
            </a:r>
            <a:r>
              <a:rPr lang="uk-UA" sz="2000" dirty="0" smtClean="0">
                <a:solidFill>
                  <a:srgbClr val="000099"/>
                </a:solidFill>
              </a:rPr>
              <a:t> (11 кл.);</a:t>
            </a:r>
          </a:p>
          <a:p>
            <a:pPr>
              <a:buFontTx/>
              <a:buChar char="-"/>
            </a:pPr>
            <a:r>
              <a:rPr lang="uk-UA" sz="2000" dirty="0" err="1" smtClean="0">
                <a:solidFill>
                  <a:srgbClr val="000099"/>
                </a:solidFill>
              </a:rPr>
              <a:t>“Азовське</a:t>
            </a:r>
            <a:r>
              <a:rPr lang="uk-UA" sz="2000" dirty="0" smtClean="0">
                <a:solidFill>
                  <a:srgbClr val="000099"/>
                </a:solidFill>
              </a:rPr>
              <a:t> море: великі проблеми малого </a:t>
            </a:r>
            <a:r>
              <a:rPr lang="uk-UA" sz="2000" dirty="0" err="1" smtClean="0">
                <a:solidFill>
                  <a:srgbClr val="000099"/>
                </a:solidFill>
              </a:rPr>
              <a:t>моря”</a:t>
            </a:r>
            <a:r>
              <a:rPr lang="uk-UA" sz="2000" dirty="0" smtClean="0">
                <a:solidFill>
                  <a:srgbClr val="000099"/>
                </a:solidFill>
              </a:rPr>
              <a:t> (10 кл.);</a:t>
            </a:r>
          </a:p>
          <a:p>
            <a:r>
              <a:rPr lang="uk-UA" sz="2000" dirty="0" smtClean="0">
                <a:solidFill>
                  <a:srgbClr val="000099"/>
                </a:solidFill>
              </a:rPr>
              <a:t>- “СПИД” (10 кл.)</a:t>
            </a:r>
          </a:p>
          <a:p>
            <a:pPr>
              <a:buFontTx/>
              <a:buChar char="-"/>
            </a:pPr>
            <a:r>
              <a:rPr lang="uk-UA" sz="2000" dirty="0" err="1" smtClean="0">
                <a:solidFill>
                  <a:srgbClr val="000099"/>
                </a:solidFill>
              </a:rPr>
              <a:t>“Биотехнологии</a:t>
            </a:r>
            <a:r>
              <a:rPr lang="uk-UA" sz="2000" dirty="0" smtClean="0">
                <a:solidFill>
                  <a:srgbClr val="000099"/>
                </a:solidFill>
              </a:rPr>
              <a:t>: </a:t>
            </a:r>
            <a:r>
              <a:rPr lang="uk-UA" sz="2000" dirty="0" err="1" smtClean="0">
                <a:solidFill>
                  <a:srgbClr val="000099"/>
                </a:solidFill>
              </a:rPr>
              <a:t>“За</a:t>
            </a:r>
            <a:r>
              <a:rPr lang="uk-UA" sz="2000" dirty="0" smtClean="0">
                <a:solidFill>
                  <a:srgbClr val="000099"/>
                </a:solidFill>
              </a:rPr>
              <a:t> и </a:t>
            </a:r>
            <a:r>
              <a:rPr lang="uk-UA" sz="2000" dirty="0" err="1" smtClean="0">
                <a:solidFill>
                  <a:srgbClr val="000099"/>
                </a:solidFill>
              </a:rPr>
              <a:t>“Против”</a:t>
            </a:r>
            <a:r>
              <a:rPr lang="uk-UA" sz="2000" dirty="0" smtClean="0">
                <a:solidFill>
                  <a:srgbClr val="000099"/>
                </a:solidFill>
              </a:rPr>
              <a:t> (11 кл.);</a:t>
            </a:r>
          </a:p>
          <a:p>
            <a:pPr>
              <a:buFontTx/>
              <a:buChar char="-"/>
            </a:pPr>
            <a:r>
              <a:rPr lang="uk-UA" sz="2000" dirty="0" err="1" smtClean="0">
                <a:solidFill>
                  <a:srgbClr val="000099"/>
                </a:solidFill>
              </a:rPr>
              <a:t>“Проблемы</a:t>
            </a:r>
            <a:r>
              <a:rPr lang="uk-UA" sz="2000" dirty="0" smtClean="0">
                <a:solidFill>
                  <a:srgbClr val="000099"/>
                </a:solidFill>
              </a:rPr>
              <a:t> </a:t>
            </a:r>
            <a:r>
              <a:rPr lang="uk-UA" sz="2000" dirty="0" err="1" smtClean="0">
                <a:solidFill>
                  <a:srgbClr val="000099"/>
                </a:solidFill>
              </a:rPr>
              <a:t>использования</a:t>
            </a:r>
            <a:r>
              <a:rPr lang="uk-UA" sz="2000" dirty="0" smtClean="0">
                <a:solidFill>
                  <a:srgbClr val="000099"/>
                </a:solidFill>
              </a:rPr>
              <a:t> ГМО” (11 кл.);</a:t>
            </a:r>
          </a:p>
          <a:p>
            <a:pPr>
              <a:buFontTx/>
              <a:buChar char="-"/>
            </a:pPr>
            <a:r>
              <a:rPr lang="uk-UA" sz="2000" dirty="0" err="1" smtClean="0">
                <a:solidFill>
                  <a:srgbClr val="000099"/>
                </a:solidFill>
              </a:rPr>
              <a:t>“Питание</a:t>
            </a:r>
            <a:r>
              <a:rPr lang="uk-UA" sz="2000" dirty="0" smtClean="0">
                <a:solidFill>
                  <a:srgbClr val="000099"/>
                </a:solidFill>
              </a:rPr>
              <a:t> и </a:t>
            </a:r>
            <a:r>
              <a:rPr lang="uk-UA" sz="2000" dirty="0" err="1" smtClean="0">
                <a:solidFill>
                  <a:srgbClr val="000099"/>
                </a:solidFill>
              </a:rPr>
              <a:t>здоровье</a:t>
            </a:r>
            <a:r>
              <a:rPr lang="uk-UA" sz="2000" dirty="0" smtClean="0">
                <a:solidFill>
                  <a:srgbClr val="000099"/>
                </a:solidFill>
              </a:rPr>
              <a:t>. </a:t>
            </a:r>
            <a:r>
              <a:rPr lang="uk-UA" sz="2000" dirty="0" err="1" smtClean="0">
                <a:solidFill>
                  <a:srgbClr val="000099"/>
                </a:solidFill>
              </a:rPr>
              <a:t>Требования</a:t>
            </a:r>
            <a:r>
              <a:rPr lang="uk-UA" sz="2000" dirty="0" smtClean="0">
                <a:solidFill>
                  <a:srgbClr val="000099"/>
                </a:solidFill>
              </a:rPr>
              <a:t> к </a:t>
            </a:r>
            <a:r>
              <a:rPr lang="ru-RU" sz="2000" dirty="0" err="1">
                <a:solidFill>
                  <a:srgbClr val="000099"/>
                </a:solidFill>
              </a:rPr>
              <a:t>э</a:t>
            </a:r>
            <a:r>
              <a:rPr lang="uk-UA" sz="2000" dirty="0" err="1" smtClean="0">
                <a:solidFill>
                  <a:srgbClr val="000099"/>
                </a:solidFill>
              </a:rPr>
              <a:t>кологической</a:t>
            </a:r>
            <a:r>
              <a:rPr lang="uk-UA" sz="2000" dirty="0" smtClean="0">
                <a:solidFill>
                  <a:srgbClr val="000099"/>
                </a:solidFill>
              </a:rPr>
              <a:t> </a:t>
            </a:r>
            <a:r>
              <a:rPr lang="uk-UA" sz="2000" dirty="0" err="1" smtClean="0">
                <a:solidFill>
                  <a:srgbClr val="000099"/>
                </a:solidFill>
              </a:rPr>
              <a:t>чистоты</a:t>
            </a:r>
            <a:r>
              <a:rPr lang="uk-UA" sz="2000" dirty="0" smtClean="0">
                <a:solidFill>
                  <a:srgbClr val="000099"/>
                </a:solidFill>
              </a:rPr>
              <a:t> </a:t>
            </a:r>
            <a:r>
              <a:rPr lang="uk-UA" sz="2000" dirty="0" err="1" smtClean="0">
                <a:solidFill>
                  <a:srgbClr val="000099"/>
                </a:solidFill>
              </a:rPr>
              <a:t>продуктов</a:t>
            </a:r>
            <a:r>
              <a:rPr lang="uk-UA" sz="2000" dirty="0" smtClean="0">
                <a:solidFill>
                  <a:srgbClr val="000099"/>
                </a:solidFill>
              </a:rPr>
              <a:t> </a:t>
            </a:r>
            <a:r>
              <a:rPr lang="uk-UA" sz="2000" dirty="0" err="1" smtClean="0">
                <a:solidFill>
                  <a:srgbClr val="000099"/>
                </a:solidFill>
              </a:rPr>
              <a:t>питания”</a:t>
            </a:r>
            <a:r>
              <a:rPr lang="uk-UA" sz="2000" dirty="0" smtClean="0">
                <a:solidFill>
                  <a:srgbClr val="000099"/>
                </a:solidFill>
              </a:rPr>
              <a:t> (9 кл.);</a:t>
            </a:r>
          </a:p>
          <a:p>
            <a:pPr>
              <a:buFontTx/>
              <a:buChar char="-"/>
            </a:pPr>
            <a:r>
              <a:rPr lang="uk-UA" sz="2000" dirty="0" err="1" smtClean="0">
                <a:solidFill>
                  <a:srgbClr val="000099"/>
                </a:solidFill>
              </a:rPr>
              <a:t>“Прионы</a:t>
            </a:r>
            <a:r>
              <a:rPr lang="uk-UA" sz="2000" dirty="0" smtClean="0">
                <a:solidFill>
                  <a:srgbClr val="000099"/>
                </a:solidFill>
              </a:rPr>
              <a:t>, </a:t>
            </a:r>
            <a:r>
              <a:rPr lang="uk-UA" sz="2000" dirty="0" err="1" smtClean="0">
                <a:solidFill>
                  <a:srgbClr val="000099"/>
                </a:solidFill>
              </a:rPr>
              <a:t>их</a:t>
            </a:r>
            <a:r>
              <a:rPr lang="uk-UA" sz="2000" dirty="0" smtClean="0">
                <a:solidFill>
                  <a:srgbClr val="000099"/>
                </a:solidFill>
              </a:rPr>
              <a:t> </a:t>
            </a:r>
            <a:r>
              <a:rPr lang="uk-UA" sz="2000" dirty="0" err="1" smtClean="0">
                <a:solidFill>
                  <a:srgbClr val="000099"/>
                </a:solidFill>
              </a:rPr>
              <a:t>строение</a:t>
            </a:r>
            <a:r>
              <a:rPr lang="uk-UA" sz="2000" dirty="0" smtClean="0">
                <a:solidFill>
                  <a:srgbClr val="000099"/>
                </a:solidFill>
              </a:rPr>
              <a:t> и </a:t>
            </a:r>
            <a:r>
              <a:rPr lang="uk-UA" sz="2000" dirty="0" err="1" smtClean="0">
                <a:solidFill>
                  <a:srgbClr val="000099"/>
                </a:solidFill>
              </a:rPr>
              <a:t>распространение”</a:t>
            </a:r>
            <a:r>
              <a:rPr lang="uk-UA" sz="2000" dirty="0" smtClean="0">
                <a:solidFill>
                  <a:srgbClr val="000099"/>
                </a:solidFill>
              </a:rPr>
              <a:t> (10 кл.)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837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204864"/>
            <a:ext cx="5220072" cy="3915054"/>
          </a:xfrm>
          <a:prstGeom prst="rect">
            <a:avLst/>
          </a:prstGeom>
        </p:spPr>
      </p:pic>
      <p:pic>
        <p:nvPicPr>
          <p:cNvPr id="5" name="Рисунок 4" descr="ST837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320480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476672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000099"/>
                </a:solidFill>
              </a:rPr>
              <a:t>“Прионы</a:t>
            </a:r>
            <a:r>
              <a:rPr lang="uk-UA" sz="2800" dirty="0" smtClean="0">
                <a:solidFill>
                  <a:srgbClr val="000099"/>
                </a:solidFill>
              </a:rPr>
              <a:t>, </a:t>
            </a:r>
            <a:r>
              <a:rPr lang="uk-UA" sz="2800" dirty="0" err="1" smtClean="0">
                <a:solidFill>
                  <a:srgbClr val="000099"/>
                </a:solidFill>
              </a:rPr>
              <a:t>их</a:t>
            </a:r>
            <a:r>
              <a:rPr lang="uk-UA" sz="2800" dirty="0" smtClean="0">
                <a:solidFill>
                  <a:srgbClr val="000099"/>
                </a:solidFill>
              </a:rPr>
              <a:t> </a:t>
            </a:r>
            <a:r>
              <a:rPr lang="uk-UA" sz="2800" dirty="0" err="1" smtClean="0">
                <a:solidFill>
                  <a:srgbClr val="000099"/>
                </a:solidFill>
              </a:rPr>
              <a:t>строение</a:t>
            </a:r>
            <a:r>
              <a:rPr lang="uk-UA" sz="2800" dirty="0" smtClean="0">
                <a:solidFill>
                  <a:srgbClr val="000099"/>
                </a:solidFill>
              </a:rPr>
              <a:t> и </a:t>
            </a:r>
            <a:r>
              <a:rPr lang="uk-UA" sz="2800" dirty="0" err="1" smtClean="0">
                <a:solidFill>
                  <a:srgbClr val="000099"/>
                </a:solidFill>
              </a:rPr>
              <a:t>распространение”</a:t>
            </a:r>
            <a:r>
              <a:rPr lang="uk-UA" sz="2800" dirty="0" smtClean="0">
                <a:solidFill>
                  <a:srgbClr val="000099"/>
                </a:solidFill>
              </a:rPr>
              <a:t> (10 кл.)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.jpg"/>
          <p:cNvPicPr>
            <a:picLocks noChangeAspect="1"/>
          </p:cNvPicPr>
          <p:nvPr/>
        </p:nvPicPr>
        <p:blipFill>
          <a:blip r:embed="rId2" cstate="print"/>
          <a:srcRect l="18231" t="67008" r="12437"/>
          <a:stretch>
            <a:fillRect/>
          </a:stretch>
        </p:blipFill>
        <p:spPr>
          <a:xfrm rot="20359078">
            <a:off x="703254" y="1770884"/>
            <a:ext cx="3692086" cy="2416250"/>
          </a:xfrm>
          <a:prstGeom prst="rect">
            <a:avLst/>
          </a:prstGeom>
        </p:spPr>
      </p:pic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17032"/>
            <a:ext cx="3838178" cy="2557697"/>
          </a:xfrm>
          <a:prstGeom prst="rect">
            <a:avLst/>
          </a:prstGeom>
        </p:spPr>
      </p:pic>
      <p:pic>
        <p:nvPicPr>
          <p:cNvPr id="5" name="Picture 5" descr="68BEC4DA"/>
          <p:cNvPicPr>
            <a:picLocks noChangeAspect="1" noChangeArrowheads="1"/>
          </p:cNvPicPr>
          <p:nvPr/>
        </p:nvPicPr>
        <p:blipFill>
          <a:blip r:embed="rId4" cstate="print"/>
          <a:srcRect l="7022" t="5958" r="1685" b="10624"/>
          <a:stretch>
            <a:fillRect/>
          </a:stretch>
        </p:blipFill>
        <p:spPr bwMode="auto">
          <a:xfrm rot="997368">
            <a:off x="4765367" y="885249"/>
            <a:ext cx="3710126" cy="23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Фрагменти уроків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 Участь у міських семінарах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ергей\Pictures\2012-03-18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580807" cy="425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64704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  Позакласна робота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74888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2D582A"/>
                </a:solidFill>
              </a:rPr>
              <a:t>-</a:t>
            </a:r>
            <a:r>
              <a:rPr lang="uk-UA" dirty="0" smtClean="0"/>
              <a:t>   </a:t>
            </a:r>
            <a:r>
              <a:rPr lang="uk-UA" sz="4400" dirty="0" smtClean="0">
                <a:solidFill>
                  <a:srgbClr val="2D582A"/>
                </a:solidFill>
              </a:rPr>
              <a:t>Виступи агітбригад;</a:t>
            </a:r>
          </a:p>
          <a:p>
            <a:pPr>
              <a:buFontTx/>
              <a:buChar char="-"/>
            </a:pPr>
            <a:r>
              <a:rPr lang="uk-UA" sz="4400" dirty="0" smtClean="0">
                <a:solidFill>
                  <a:srgbClr val="2D582A"/>
                </a:solidFill>
              </a:rPr>
              <a:t> ігри-конкурси;</a:t>
            </a:r>
          </a:p>
          <a:p>
            <a:pPr>
              <a:buFontTx/>
              <a:buChar char="-"/>
            </a:pPr>
            <a:r>
              <a:rPr lang="uk-UA" sz="4400" dirty="0" smtClean="0">
                <a:solidFill>
                  <a:srgbClr val="2D582A"/>
                </a:solidFill>
              </a:rPr>
              <a:t> повідомлення;</a:t>
            </a:r>
          </a:p>
          <a:p>
            <a:pPr>
              <a:buFontTx/>
              <a:buChar char="-"/>
            </a:pPr>
            <a:r>
              <a:rPr lang="uk-UA" sz="4400" dirty="0" smtClean="0">
                <a:solidFill>
                  <a:srgbClr val="2D582A"/>
                </a:solidFill>
              </a:rPr>
              <a:t> </a:t>
            </a:r>
            <a:r>
              <a:rPr lang="uk-UA" sz="4400" dirty="0" err="1" smtClean="0">
                <a:solidFill>
                  <a:srgbClr val="2D582A"/>
                </a:solidFill>
              </a:rPr>
              <a:t>ток-шоу</a:t>
            </a:r>
            <a:r>
              <a:rPr lang="uk-UA" sz="4400" dirty="0" smtClean="0">
                <a:solidFill>
                  <a:srgbClr val="2D582A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sz="4400" dirty="0" smtClean="0">
                <a:solidFill>
                  <a:srgbClr val="2D582A"/>
                </a:solidFill>
              </a:rPr>
              <a:t> усні журнали;</a:t>
            </a:r>
          </a:p>
          <a:p>
            <a:pPr>
              <a:buFontTx/>
              <a:buChar char="-"/>
            </a:pPr>
            <a:r>
              <a:rPr lang="uk-UA" sz="4400" dirty="0" smtClean="0">
                <a:solidFill>
                  <a:srgbClr val="2D582A"/>
                </a:solidFill>
              </a:rPr>
              <a:t> класні виховні години;</a:t>
            </a:r>
          </a:p>
          <a:p>
            <a:pPr>
              <a:buFontTx/>
              <a:buChar char="-"/>
            </a:pPr>
            <a:r>
              <a:rPr lang="uk-UA" sz="4400" dirty="0" smtClean="0">
                <a:solidFill>
                  <a:srgbClr val="2D582A"/>
                </a:solidFill>
              </a:rPr>
              <a:t> гурток </a:t>
            </a:r>
            <a:r>
              <a:rPr lang="uk-UA" sz="4000" dirty="0" err="1" smtClean="0">
                <a:solidFill>
                  <a:srgbClr val="2D582A"/>
                </a:solidFill>
              </a:rPr>
              <a:t>“Планеті</a:t>
            </a:r>
            <a:r>
              <a:rPr lang="uk-UA" sz="4000" dirty="0" smtClean="0">
                <a:solidFill>
                  <a:srgbClr val="2D582A"/>
                </a:solidFill>
              </a:rPr>
              <a:t> </a:t>
            </a:r>
            <a:r>
              <a:rPr lang="uk-UA" sz="4000" dirty="0" err="1" smtClean="0">
                <a:solidFill>
                  <a:srgbClr val="2D582A"/>
                </a:solidFill>
              </a:rPr>
              <a:t>-шанс</a:t>
            </a:r>
            <a:r>
              <a:rPr lang="uk-UA" sz="4000" dirty="0" smtClean="0">
                <a:solidFill>
                  <a:srgbClr val="2D582A"/>
                </a:solidFill>
              </a:rPr>
              <a:t>!”</a:t>
            </a:r>
          </a:p>
          <a:p>
            <a:pPr algn="ctr">
              <a:buFontTx/>
              <a:buChar char="-"/>
            </a:pPr>
            <a:endParaRPr lang="uk-UA" sz="4400" dirty="0" smtClean="0">
              <a:solidFill>
                <a:srgbClr val="2D582A"/>
              </a:solidFill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732</TotalTime>
  <Words>333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Портфоліо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Сергей</dc:creator>
  <cp:lastModifiedBy>Сергей</cp:lastModifiedBy>
  <cp:revision>76</cp:revision>
  <dcterms:created xsi:type="dcterms:W3CDTF">2012-03-17T15:42:04Z</dcterms:created>
  <dcterms:modified xsi:type="dcterms:W3CDTF">2012-03-25T08:49:37Z</dcterms:modified>
</cp:coreProperties>
</file>